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74" r:id="rId2"/>
    <p:sldId id="276" r:id="rId3"/>
    <p:sldId id="277" r:id="rId4"/>
    <p:sldId id="275" r:id="rId5"/>
    <p:sldId id="268" r:id="rId6"/>
    <p:sldId id="273" r:id="rId7"/>
    <p:sldId id="270" r:id="rId8"/>
    <p:sldId id="272" r:id="rId9"/>
    <p:sldId id="269" r:id="rId10"/>
    <p:sldId id="278" r:id="rId11"/>
    <p:sldId id="257" r:id="rId12"/>
    <p:sldId id="260" r:id="rId13"/>
    <p:sldId id="264" r:id="rId14"/>
    <p:sldId id="267" r:id="rId15"/>
    <p:sldId id="26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2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6" autoAdjust="0"/>
    <p:restoredTop sz="75325" autoAdjust="0"/>
  </p:normalViewPr>
  <p:slideViewPr>
    <p:cSldViewPr snapToGrid="0" showGuides="1">
      <p:cViewPr>
        <p:scale>
          <a:sx n="46" d="100"/>
          <a:sy n="46" d="100"/>
        </p:scale>
        <p:origin x="36" y="36"/>
      </p:cViewPr>
      <p:guideLst>
        <p:guide orient="horz" pos="172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48B63-5BB5-407E-80AF-8E86B5EDE4BB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36B551-2E43-4FFE-9FE2-782B1B7A4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268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SC Length - </a:t>
            </a:r>
            <a:r>
              <a:rPr lang="en-US" baseline="0" dirty="0" smtClean="0"/>
              <a:t> </a:t>
            </a:r>
            <a:r>
              <a:rPr lang="en-US" dirty="0" smtClean="0"/>
              <a:t>boxplots for all subspecies,</a:t>
            </a:r>
            <a:r>
              <a:rPr lang="en-US" baseline="0" dirty="0" smtClean="0"/>
              <a:t> total SC and short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IFD - </a:t>
            </a:r>
          </a:p>
          <a:p>
            <a:r>
              <a:rPr lang="en-US" dirty="0" smtClean="0"/>
              <a:t>Example both sexes right triangles</a:t>
            </a:r>
          </a:p>
          <a:p>
            <a:endParaRPr lang="en-US" dirty="0" smtClean="0"/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 Positions  </a:t>
            </a:r>
            <a:r>
              <a:rPr lang="en-US" dirty="0" smtClean="0">
                <a:latin typeface="Segoe UI Symbol" panose="020B0502040204020203" pitchFamily="34" charset="0"/>
                <a:ea typeface="Segoe UI Symbol" panose="020B0502040204020203" pitchFamily="34" charset="0"/>
              </a:rPr>
              <a:t>♀♂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3653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446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Interference</a:t>
            </a:r>
            <a:r>
              <a:rPr lang="en-US" baseline="0" dirty="0" smtClean="0"/>
              <a:t> strength examples</a:t>
            </a:r>
          </a:p>
          <a:p>
            <a:r>
              <a:rPr lang="en-US" baseline="0" dirty="0" smtClean="0"/>
              <a:t>(based on </a:t>
            </a:r>
            <a:r>
              <a:rPr lang="en-US" baseline="0" dirty="0" err="1" smtClean="0"/>
              <a:t>Dourad</a:t>
            </a:r>
            <a:r>
              <a:rPr lang="en-US" baseline="0" dirty="0" smtClean="0"/>
              <a:t> et al (link)</a:t>
            </a:r>
          </a:p>
          <a:p>
            <a:endParaRPr lang="en-US" baseline="0" dirty="0" smtClean="0"/>
          </a:p>
          <a:p>
            <a:r>
              <a:rPr lang="en-US" baseline="0" dirty="0" smtClean="0"/>
              <a:t>Generic example plot;</a:t>
            </a:r>
          </a:p>
          <a:p>
            <a:r>
              <a:rPr lang="en-US" baseline="0" dirty="0" smtClean="0"/>
              <a:t>Show the difference in IFD length via closeness to diagonal line. Put example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(could try 3 axis for the 3 COs)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Centromere – </a:t>
            </a:r>
            <a:r>
              <a:rPr lang="en-US" baseline="0" dirty="0" err="1" smtClean="0"/>
              <a:t>supression</a:t>
            </a:r>
            <a:r>
              <a:rPr lang="en-US" baseline="0" dirty="0" smtClean="0"/>
              <a:t>,</a:t>
            </a:r>
          </a:p>
          <a:p>
            <a:r>
              <a:rPr lang="en-US" baseline="0" dirty="0" smtClean="0"/>
              <a:t>Male – female difference – telomere bias (the enriched points around the top of plot</a:t>
            </a:r>
          </a:p>
          <a:p>
            <a:endParaRPr lang="en-US" baseline="0" dirty="0" smtClean="0"/>
          </a:p>
          <a:p>
            <a:r>
              <a:rPr lang="en-US" baseline="0" dirty="0" smtClean="0"/>
              <a:t>PWD – DOM, differences not quite clear  (in contrast to the boxplots)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930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19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en-US" baseline="0" dirty="0" smtClean="0"/>
              <a:t> IFDs (merge the subspecies * rec group</a:t>
            </a:r>
          </a:p>
          <a:p>
            <a:endParaRPr lang="en-US" baseline="0" dirty="0" smtClean="0"/>
          </a:p>
          <a:p>
            <a:r>
              <a:rPr lang="en-US" baseline="0" dirty="0" smtClean="0"/>
              <a:t>--boxplots for IFD (do I need both </a:t>
            </a:r>
            <a:r>
              <a:rPr lang="en-US" baseline="0" smtClean="0"/>
              <a:t>of these?)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-- 1CO position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226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75100-2077-46C3-9CB4-194E5C842A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032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71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Why is symmetrical</a:t>
            </a:r>
            <a:r>
              <a:rPr lang="en-US" baseline="0" dirty="0" smtClean="0"/>
              <a:t> crossover placement bad?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resrouce</a:t>
            </a:r>
            <a:r>
              <a:rPr lang="en-US" baseline="0" dirty="0" smtClean="0"/>
              <a:t> limited?</a:t>
            </a:r>
          </a:p>
          <a:p>
            <a:r>
              <a:rPr lang="en-US" baseline="0" dirty="0" smtClean="0"/>
              <a:t>-sub-optimal physiological signal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46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93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</a:t>
            </a:r>
            <a:r>
              <a:rPr lang="en-US" baseline="0" dirty="0" smtClean="0"/>
              <a:t> one paper….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42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Figure X,  example // </a:t>
            </a:r>
            <a:r>
              <a:rPr lang="en-US" dirty="0" err="1" smtClean="0"/>
              <a:t>illust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rations for </a:t>
            </a:r>
          </a:p>
          <a:p>
            <a:endParaRPr lang="en-US" dirty="0" smtClean="0"/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Adapted from: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Cahoon</a:t>
            </a:r>
            <a:r>
              <a:rPr lang="en-US" dirty="0" smtClean="0"/>
              <a:t>, C. K., &amp; </a:t>
            </a:r>
            <a:r>
              <a:rPr lang="en-US" dirty="0" err="1" smtClean="0"/>
              <a:t>Libuda</a:t>
            </a:r>
            <a:r>
              <a:rPr lang="en-US" dirty="0" smtClean="0"/>
              <a:t>, D. E. (2019). Leagues of their own: sexually dimorphic features of meiotic prophase I. </a:t>
            </a:r>
            <a:r>
              <a:rPr lang="en-US" i="1" dirty="0" err="1" smtClean="0"/>
              <a:t>Chromosoma</a:t>
            </a:r>
            <a:r>
              <a:rPr lang="en-US" dirty="0" smtClean="0"/>
              <a:t>, 1-16.</a:t>
            </a:r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Rubin, T., </a:t>
            </a:r>
            <a:r>
              <a:rPr lang="en-US" dirty="0" err="1" smtClean="0"/>
              <a:t>Macaisne</a:t>
            </a:r>
            <a:r>
              <a:rPr lang="en-US" dirty="0" smtClean="0"/>
              <a:t>, N., &amp; Huynh, J. R. (2020). Mixing and Matching Chromosomes during Female Meiosis. </a:t>
            </a:r>
            <a:r>
              <a:rPr lang="en-US" i="1" dirty="0" smtClean="0"/>
              <a:t>Cells</a:t>
            </a:r>
            <a:r>
              <a:rPr lang="en-US" dirty="0" smtClean="0"/>
              <a:t>, </a:t>
            </a:r>
            <a:r>
              <a:rPr lang="en-US" i="1" dirty="0" smtClean="0"/>
              <a:t>9</a:t>
            </a:r>
            <a:r>
              <a:rPr lang="en-US" dirty="0" smtClean="0"/>
              <a:t>(3), 696.</a:t>
            </a:r>
          </a:p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Lee,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Jibak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2019. “Is Age-Related Increase of Chromosome Segregation Errors in Mammalian Oocytes Caused by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Cohesin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Deterioration?”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Reproductive Medicine and Biology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75100-2077-46C3-9CB4-194E5C842A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721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Copy from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177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56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907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70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37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851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08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594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41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446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789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651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81C2C-16DA-40AA-A93A-93C542D4C8DB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782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"/><Relationship Id="rId4" Type="http://schemas.openxmlformats.org/officeDocument/2006/relationships/image" Target="../media/image6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7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92518" y="52840"/>
            <a:ext cx="4760495" cy="1325563"/>
          </a:xfrm>
        </p:spPr>
        <p:txBody>
          <a:bodyPr/>
          <a:lstStyle/>
          <a:p>
            <a:r>
              <a:rPr lang="en-US" dirty="0" smtClean="0"/>
              <a:t>Q1 Figure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95707" y="3637814"/>
            <a:ext cx="3583358" cy="589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Sex differences in Inter-focal Distances</a:t>
            </a:r>
            <a:endParaRPr lang="en-US" sz="2400" dirty="0"/>
          </a:p>
        </p:txBody>
      </p:sp>
      <p:grpSp>
        <p:nvGrpSpPr>
          <p:cNvPr id="45" name="Group 44"/>
          <p:cNvGrpSpPr/>
          <p:nvPr/>
        </p:nvGrpSpPr>
        <p:grpSpPr>
          <a:xfrm>
            <a:off x="4316151" y="298838"/>
            <a:ext cx="4889229" cy="3171860"/>
            <a:chOff x="4582851" y="354138"/>
            <a:chExt cx="4889229" cy="317186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9057" y="354138"/>
              <a:ext cx="3783023" cy="31718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0"/>
            <a:stretch/>
          </p:blipFill>
          <p:spPr>
            <a:xfrm>
              <a:off x="4582851" y="2487121"/>
              <a:ext cx="1106206" cy="10388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46" name="Group 45"/>
          <p:cNvGrpSpPr/>
          <p:nvPr/>
        </p:nvGrpSpPr>
        <p:grpSpPr>
          <a:xfrm>
            <a:off x="415596" y="354138"/>
            <a:ext cx="4889229" cy="3171860"/>
            <a:chOff x="415596" y="354138"/>
            <a:chExt cx="4889229" cy="317186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5596" y="354138"/>
              <a:ext cx="3783023" cy="31718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8619" y="354138"/>
              <a:ext cx="1106206" cy="10242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23" name="Group 22"/>
          <p:cNvGrpSpPr/>
          <p:nvPr/>
        </p:nvGrpSpPr>
        <p:grpSpPr>
          <a:xfrm>
            <a:off x="164389" y="4338710"/>
            <a:ext cx="1956511" cy="1846297"/>
            <a:chOff x="164389" y="4338710"/>
            <a:chExt cx="1956511" cy="1846297"/>
          </a:xfrm>
        </p:grpSpPr>
        <p:sp>
          <p:nvSpPr>
            <p:cNvPr id="12" name="Right Triangle 11"/>
            <p:cNvSpPr/>
            <p:nvPr/>
          </p:nvSpPr>
          <p:spPr>
            <a:xfrm rot="5400000">
              <a:off x="550193" y="4614300"/>
              <a:ext cx="1532718" cy="1608696"/>
            </a:xfrm>
            <a:prstGeom prst="rtTriangl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27348" y="4372389"/>
              <a:ext cx="1293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</a:t>
              </a:r>
              <a:r>
                <a:rPr lang="en-US" sz="1000" baseline="30000" dirty="0" smtClean="0"/>
                <a:t>st</a:t>
              </a:r>
              <a:r>
                <a:rPr lang="en-US" sz="1000" dirty="0" smtClean="0"/>
                <a:t> Foci Position</a:t>
              </a:r>
              <a:endParaRPr lang="en-US" sz="1000" dirty="0"/>
            </a:p>
          </p:txBody>
        </p:sp>
        <p:sp>
          <p:nvSpPr>
            <p:cNvPr id="15" name="TextBox 14"/>
            <p:cNvSpPr txBox="1"/>
            <p:nvPr/>
          </p:nvSpPr>
          <p:spPr>
            <a:xfrm rot="16200000">
              <a:off x="-359276" y="5120281"/>
              <a:ext cx="1293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2</a:t>
              </a:r>
              <a:r>
                <a:rPr lang="en-US" sz="1000" baseline="30000" dirty="0" smtClean="0"/>
                <a:t>nd</a:t>
              </a:r>
              <a:r>
                <a:rPr lang="en-US" sz="1000" dirty="0" smtClean="0"/>
                <a:t> Foci Position</a:t>
              </a:r>
              <a:endParaRPr lang="en-US" sz="10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62259" y="4338710"/>
              <a:ext cx="2967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Segoe UI Symbol" panose="020B0502040204020203" pitchFamily="34" charset="0"/>
                  <a:ea typeface="Segoe UI Symbol" panose="020B0502040204020203" pitchFamily="34" charset="0"/>
                </a:rPr>
                <a:t>♀</a:t>
              </a:r>
              <a:endParaRPr lang="en-US" dirty="0"/>
            </a:p>
            <a:p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94396" y="4687189"/>
            <a:ext cx="1936752" cy="1812618"/>
            <a:chOff x="1316552" y="4910195"/>
            <a:chExt cx="1936752" cy="1812618"/>
          </a:xfrm>
        </p:grpSpPr>
        <p:sp>
          <p:nvSpPr>
            <p:cNvPr id="13" name="Right Triangle 12"/>
            <p:cNvSpPr/>
            <p:nvPr/>
          </p:nvSpPr>
          <p:spPr>
            <a:xfrm rot="16200000">
              <a:off x="1354541" y="4872206"/>
              <a:ext cx="1532718" cy="1608696"/>
            </a:xfrm>
            <a:prstGeom prst="rtTriangl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 rot="5400000">
              <a:off x="2483418" y="5751723"/>
              <a:ext cx="1293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</a:t>
              </a:r>
              <a:r>
                <a:rPr lang="en-US" sz="1000" baseline="30000" dirty="0" smtClean="0"/>
                <a:t>st</a:t>
              </a:r>
              <a:r>
                <a:rPr lang="en-US" sz="1000" dirty="0" smtClean="0"/>
                <a:t> Foci Position</a:t>
              </a:r>
              <a:endParaRPr 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60331" y="6476592"/>
              <a:ext cx="12935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2</a:t>
              </a:r>
              <a:r>
                <a:rPr lang="en-US" sz="1000" baseline="30000" dirty="0" smtClean="0"/>
                <a:t>nd</a:t>
              </a:r>
              <a:r>
                <a:rPr lang="en-US" sz="1000" dirty="0" smtClean="0"/>
                <a:t> Foci Position</a:t>
              </a:r>
              <a:endParaRPr lang="en-US" sz="10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75158" y="6338920"/>
              <a:ext cx="2967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dirty="0" smtClean="0">
                  <a:latin typeface="Segoe UI Symbol" panose="020B0502040204020203" pitchFamily="34" charset="0"/>
                  <a:ea typeface="Segoe UI Symbol" panose="020B0502040204020203" pitchFamily="34" charset="0"/>
                </a:rPr>
                <a:t>♂</a:t>
              </a:r>
              <a:endParaRPr lang="en-US" dirty="0"/>
            </a:p>
          </p:txBody>
        </p:sp>
      </p:grpSp>
      <p:sp>
        <p:nvSpPr>
          <p:cNvPr id="25" name="Oval 24"/>
          <p:cNvSpPr/>
          <p:nvPr/>
        </p:nvSpPr>
        <p:spPr>
          <a:xfrm rot="2950361">
            <a:off x="1119699" y="4253465"/>
            <a:ext cx="508000" cy="236640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604063" y="4213459"/>
            <a:ext cx="181230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Area of shortest IFDs</a:t>
            </a:r>
            <a:endParaRPr lang="en-US" sz="1400" dirty="0"/>
          </a:p>
        </p:txBody>
      </p:sp>
      <p:cxnSp>
        <p:nvCxnSpPr>
          <p:cNvPr id="28" name="Straight Arrow Connector 27"/>
          <p:cNvCxnSpPr>
            <a:stCxn id="25" idx="0"/>
            <a:endCxn id="26" idx="1"/>
          </p:cNvCxnSpPr>
          <p:nvPr/>
        </p:nvCxnSpPr>
        <p:spPr>
          <a:xfrm flipV="1">
            <a:off x="2269009" y="4367348"/>
            <a:ext cx="335054" cy="295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 rot="2950361">
            <a:off x="1752426" y="5783264"/>
            <a:ext cx="508000" cy="5570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2592649" y="5333077"/>
            <a:ext cx="181230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Area of longest IFDs</a:t>
            </a:r>
            <a:endParaRPr lang="en-US" sz="1400" dirty="0"/>
          </a:p>
        </p:txBody>
      </p:sp>
      <p:cxnSp>
        <p:nvCxnSpPr>
          <p:cNvPr id="32" name="Straight Arrow Connector 31"/>
          <p:cNvCxnSpPr>
            <a:stCxn id="30" idx="7"/>
            <a:endCxn id="31" idx="1"/>
          </p:cNvCxnSpPr>
          <p:nvPr/>
        </p:nvCxnSpPr>
        <p:spPr>
          <a:xfrm flipV="1">
            <a:off x="2272881" y="5486966"/>
            <a:ext cx="319768" cy="581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4946253" y="4323036"/>
            <a:ext cx="5204893" cy="2261024"/>
            <a:chOff x="5429985" y="4338710"/>
            <a:chExt cx="5204893" cy="226102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16" t="10109" r="5455" b="5236"/>
            <a:stretch/>
          </p:blipFill>
          <p:spPr>
            <a:xfrm>
              <a:off x="5429985" y="4338710"/>
              <a:ext cx="3146785" cy="22610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2" name="TextBox 41"/>
            <p:cNvSpPr txBox="1"/>
            <p:nvPr/>
          </p:nvSpPr>
          <p:spPr>
            <a:xfrm>
              <a:off x="8595275" y="5213343"/>
              <a:ext cx="2039603" cy="1384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1. Female more uniform placement.</a:t>
              </a:r>
            </a:p>
            <a:p>
              <a:r>
                <a:rPr lang="en-US" sz="1400" dirty="0" smtClean="0"/>
                <a:t>2. Male strong terminal placement of second foci.</a:t>
              </a:r>
            </a:p>
            <a:p>
              <a:r>
                <a:rPr lang="en-US" sz="1400" dirty="0" smtClean="0"/>
                <a:t>3. Enrichment of long IFD, few short IFD.</a:t>
              </a:r>
              <a:endParaRPr lang="en-US" sz="1400" dirty="0"/>
            </a:p>
          </p:txBody>
        </p:sp>
      </p:grpSp>
      <p:sp>
        <p:nvSpPr>
          <p:cNvPr id="48" name="Title 1"/>
          <p:cNvSpPr txBox="1">
            <a:spLocks/>
          </p:cNvSpPr>
          <p:nvPr/>
        </p:nvSpPr>
        <p:spPr>
          <a:xfrm>
            <a:off x="393212" y="354138"/>
            <a:ext cx="559511" cy="5890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/>
              <a:t>A.</a:t>
            </a:r>
            <a:endParaRPr lang="en-US" sz="2400" b="1" dirty="0"/>
          </a:p>
        </p:txBody>
      </p:sp>
      <p:sp>
        <p:nvSpPr>
          <p:cNvPr id="49" name="Title 1"/>
          <p:cNvSpPr txBox="1">
            <a:spLocks/>
          </p:cNvSpPr>
          <p:nvPr/>
        </p:nvSpPr>
        <p:spPr>
          <a:xfrm>
            <a:off x="393079" y="3594577"/>
            <a:ext cx="559511" cy="5890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/>
              <a:t>B.</a:t>
            </a:r>
            <a:endParaRPr lang="en-US" sz="2400" b="1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71" t="47307" r="57315" b="22570"/>
          <a:stretch/>
        </p:blipFill>
        <p:spPr>
          <a:xfrm rot="16200000">
            <a:off x="3277839" y="5237227"/>
            <a:ext cx="304765" cy="1470928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84" t="43481" r="43106" b="49608"/>
          <a:stretch/>
        </p:blipFill>
        <p:spPr>
          <a:xfrm>
            <a:off x="2623263" y="4590331"/>
            <a:ext cx="1494295" cy="41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9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044" y="289764"/>
            <a:ext cx="10515600" cy="1325563"/>
          </a:xfrm>
        </p:spPr>
        <p:txBody>
          <a:bodyPr/>
          <a:lstStyle/>
          <a:p>
            <a:r>
              <a:rPr lang="en-US" dirty="0" smtClean="0"/>
              <a:t>Figure aid for discussion table</a:t>
            </a:r>
            <a:endParaRPr lang="en-US" dirty="0"/>
          </a:p>
        </p:txBody>
      </p:sp>
      <p:pic>
        <p:nvPicPr>
          <p:cNvPr id="4" name="Picture 2" descr="https://www.mdpi.com/cells/cells-09-00696/article_deploy/html/images/cells-09-00696-ag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57"/>
          <a:stretch/>
        </p:blipFill>
        <p:spPr bwMode="auto">
          <a:xfrm>
            <a:off x="721649" y="2110902"/>
            <a:ext cx="1719706" cy="37961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466" y="1912535"/>
            <a:ext cx="3162867" cy="17791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20443" t="16302" r="68060" b="49791"/>
          <a:stretch/>
        </p:blipFill>
        <p:spPr>
          <a:xfrm>
            <a:off x="5642466" y="3691648"/>
            <a:ext cx="2663782" cy="25821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204348" y="1482655"/>
            <a:ext cx="2558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Early Prophase Based Model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95676" y="1436488"/>
            <a:ext cx="3767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Metaphase – </a:t>
            </a:r>
            <a:r>
              <a:rPr lang="en-US" dirty="0" err="1" smtClean="0"/>
              <a:t>Diakinesis</a:t>
            </a:r>
            <a:r>
              <a:rPr lang="en-US" dirty="0" smtClean="0"/>
              <a:t> base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481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MLH1 figure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93620" y="1825625"/>
            <a:ext cx="3860180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838200" y="1581150"/>
            <a:ext cx="4619625" cy="369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26138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Chromosome Proportion differences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84272" y="1825625"/>
            <a:ext cx="3369527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838200" y="1690688"/>
            <a:ext cx="4619625" cy="369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33368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1481" t="16552" r="79199" b="40876"/>
          <a:stretch/>
        </p:blipFill>
        <p:spPr>
          <a:xfrm>
            <a:off x="488960" y="432088"/>
            <a:ext cx="3709406" cy="556885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652" y="6000939"/>
            <a:ext cx="7734300" cy="64924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400" dirty="0" err="1"/>
              <a:t>Drouaud</a:t>
            </a:r>
            <a:r>
              <a:rPr lang="en-US" sz="1400" dirty="0"/>
              <a:t>, J., Mercier, R., </a:t>
            </a:r>
            <a:r>
              <a:rPr lang="en-US" sz="1400" dirty="0" err="1"/>
              <a:t>Chelysheva</a:t>
            </a:r>
            <a:r>
              <a:rPr lang="en-US" sz="1400" dirty="0"/>
              <a:t>, L., </a:t>
            </a:r>
            <a:r>
              <a:rPr lang="en-US" sz="1400" dirty="0" err="1"/>
              <a:t>Bérard</a:t>
            </a:r>
            <a:r>
              <a:rPr lang="en-US" sz="1400" dirty="0"/>
              <a:t>, A., </a:t>
            </a:r>
            <a:r>
              <a:rPr lang="en-US" sz="1400" dirty="0" err="1"/>
              <a:t>Falque</a:t>
            </a:r>
            <a:r>
              <a:rPr lang="en-US" sz="1400" dirty="0"/>
              <a:t>, M., Martin, O., ... &amp; </a:t>
            </a:r>
            <a:r>
              <a:rPr lang="en-US" sz="1400" dirty="0" err="1"/>
              <a:t>Mezard</a:t>
            </a:r>
            <a:r>
              <a:rPr lang="en-US" sz="1400" dirty="0"/>
              <a:t>, C. (2007). Sex-specific crossover distributions and variations in interference level along Arabidopsis thaliana chromosome 4. </a:t>
            </a:r>
            <a:r>
              <a:rPr lang="en-US" sz="1400" i="1" dirty="0" err="1"/>
              <a:t>PLoS</a:t>
            </a:r>
            <a:r>
              <a:rPr lang="en-US" sz="1400" i="1" dirty="0"/>
              <a:t> genetics</a:t>
            </a:r>
            <a:r>
              <a:rPr lang="en-US" sz="1400" dirty="0"/>
              <a:t>, </a:t>
            </a:r>
            <a:r>
              <a:rPr lang="en-US" sz="1400" i="1" dirty="0"/>
              <a:t>3</a:t>
            </a:r>
            <a:r>
              <a:rPr lang="en-US" sz="1400" dirty="0"/>
              <a:t>(6).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693150" y="1714775"/>
            <a:ext cx="5144489" cy="460644"/>
            <a:chOff x="693150" y="1714775"/>
            <a:chExt cx="5144489" cy="460644"/>
          </a:xfrm>
        </p:grpSpPr>
        <p:sp>
          <p:nvSpPr>
            <p:cNvPr id="13" name="Oval 12"/>
            <p:cNvSpPr/>
            <p:nvPr/>
          </p:nvSpPr>
          <p:spPr>
            <a:xfrm rot="19006230">
              <a:off x="693150" y="1714775"/>
              <a:ext cx="3274914" cy="460644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endCxn id="23" idx="1"/>
            </p:cNvCxnSpPr>
            <p:nvPr/>
          </p:nvCxnSpPr>
          <p:spPr>
            <a:xfrm>
              <a:off x="2694075" y="1918386"/>
              <a:ext cx="1003948" cy="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698023" y="1733720"/>
              <a:ext cx="2139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Lack of small IFDs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355278" y="285668"/>
            <a:ext cx="21396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First CO position</a:t>
            </a:r>
          </a:p>
        </p:txBody>
      </p:sp>
      <p:sp>
        <p:nvSpPr>
          <p:cNvPr id="29" name="TextBox 28"/>
          <p:cNvSpPr txBox="1"/>
          <p:nvPr/>
        </p:nvSpPr>
        <p:spPr>
          <a:xfrm rot="16200000">
            <a:off x="-504208" y="1964157"/>
            <a:ext cx="21396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Second CO position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217542" y="3629744"/>
            <a:ext cx="21396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First CO position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7832" y="411943"/>
            <a:ext cx="80225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Male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186" y="3747546"/>
            <a:ext cx="92759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Female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928926" y="876694"/>
            <a:ext cx="5810937" cy="976318"/>
            <a:chOff x="928926" y="876694"/>
            <a:chExt cx="5810937" cy="976318"/>
          </a:xfrm>
        </p:grpSpPr>
        <p:sp>
          <p:nvSpPr>
            <p:cNvPr id="36" name="Oval 35"/>
            <p:cNvSpPr/>
            <p:nvPr/>
          </p:nvSpPr>
          <p:spPr>
            <a:xfrm rot="19582387">
              <a:off x="928926" y="876694"/>
              <a:ext cx="1095673" cy="976318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V="1">
              <a:off x="2005434" y="1141447"/>
              <a:ext cx="1905514" cy="43234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3916548" y="981777"/>
              <a:ext cx="28233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Enrichment of longest IFDs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759625" y="3985370"/>
            <a:ext cx="5251526" cy="462539"/>
            <a:chOff x="759625" y="3985370"/>
            <a:chExt cx="5251526" cy="462539"/>
          </a:xfrm>
        </p:grpSpPr>
        <p:sp>
          <p:nvSpPr>
            <p:cNvPr id="37" name="Oval 36"/>
            <p:cNvSpPr/>
            <p:nvPr/>
          </p:nvSpPr>
          <p:spPr>
            <a:xfrm rot="15998402">
              <a:off x="1430364" y="3407615"/>
              <a:ext cx="369555" cy="1711033"/>
            </a:xfrm>
            <a:prstGeom prst="ellipse">
              <a:avLst/>
            </a:prstGeom>
            <a:noFill/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44"/>
            <p:cNvCxnSpPr>
              <a:stCxn id="37" idx="4"/>
            </p:cNvCxnSpPr>
            <p:nvPr/>
          </p:nvCxnSpPr>
          <p:spPr>
            <a:xfrm flipV="1">
              <a:off x="2469187" y="4195482"/>
              <a:ext cx="690872" cy="1750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3187836" y="3985370"/>
              <a:ext cx="28233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Enrichment of longest IFDs</a:t>
              </a: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7809374" y="817354"/>
            <a:ext cx="386949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Double crossover Chrm4, </a:t>
            </a:r>
            <a:r>
              <a:rPr lang="en-US" sz="2400" i="1" dirty="0" smtClean="0"/>
              <a:t>Arabidopsis thaliana</a:t>
            </a:r>
            <a:r>
              <a:rPr lang="en-US" sz="2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Diagonal line, 1:1 values, the shortest </a:t>
            </a:r>
            <a:r>
              <a:rPr lang="en-US" sz="2400" dirty="0" err="1" smtClean="0"/>
              <a:t>interfocal</a:t>
            </a:r>
            <a:r>
              <a:rPr lang="en-US" sz="2400" dirty="0" smtClean="0"/>
              <a:t> distance (IFD).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Near top corner, longest IFD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71" t="47307" r="57149" b="20579"/>
          <a:stretch/>
        </p:blipFill>
        <p:spPr>
          <a:xfrm>
            <a:off x="6907150" y="1351109"/>
            <a:ext cx="457199" cy="2286149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84" t="43481" r="43106" b="49608"/>
          <a:stretch/>
        </p:blipFill>
        <p:spPr>
          <a:xfrm rot="5400000">
            <a:off x="5558567" y="2775213"/>
            <a:ext cx="1378773" cy="37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57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15" y="3540330"/>
            <a:ext cx="3700409" cy="3190401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434" y="783322"/>
            <a:ext cx="4387373" cy="34245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1" name="Group 10"/>
          <p:cNvGrpSpPr/>
          <p:nvPr/>
        </p:nvGrpSpPr>
        <p:grpSpPr>
          <a:xfrm>
            <a:off x="645861" y="256008"/>
            <a:ext cx="3668563" cy="3172992"/>
            <a:chOff x="645861" y="256008"/>
            <a:chExt cx="3668563" cy="3172992"/>
          </a:xfrm>
        </p:grpSpPr>
        <p:pic>
          <p:nvPicPr>
            <p:cNvPr id="6" name="Picture 5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519"/>
            <a:stretch/>
          </p:blipFill>
          <p:spPr>
            <a:xfrm>
              <a:off x="645862" y="256008"/>
              <a:ext cx="3668562" cy="317299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8" name="Straight Connector 7"/>
            <p:cNvCxnSpPr/>
            <p:nvPr/>
          </p:nvCxnSpPr>
          <p:spPr>
            <a:xfrm flipV="1">
              <a:off x="645861" y="528034"/>
              <a:ext cx="3668563" cy="29009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Oval 8"/>
          <p:cNvSpPr/>
          <p:nvPr/>
        </p:nvSpPr>
        <p:spPr>
          <a:xfrm rot="19582387">
            <a:off x="1861316" y="1755461"/>
            <a:ext cx="598533" cy="51515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 rot="19582387">
            <a:off x="1444237" y="608767"/>
            <a:ext cx="506708" cy="46064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71" t="47307" r="57149" b="20579"/>
          <a:stretch/>
        </p:blipFill>
        <p:spPr>
          <a:xfrm>
            <a:off x="6755196" y="121595"/>
            <a:ext cx="457199" cy="2286149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3" idx="6"/>
          </p:cNvCxnSpPr>
          <p:nvPr/>
        </p:nvCxnSpPr>
        <p:spPr>
          <a:xfrm flipV="1">
            <a:off x="1908549" y="697296"/>
            <a:ext cx="4846647" cy="14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84" t="43481" r="43106" b="49608"/>
          <a:stretch/>
        </p:blipFill>
        <p:spPr>
          <a:xfrm rot="5400000">
            <a:off x="5406613" y="1545699"/>
            <a:ext cx="1378773" cy="379141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9" idx="7"/>
            <a:endCxn id="17" idx="2"/>
          </p:cNvCxnSpPr>
          <p:nvPr/>
        </p:nvCxnSpPr>
        <p:spPr>
          <a:xfrm flipV="1">
            <a:off x="2235922" y="1735270"/>
            <a:ext cx="3670507" cy="8924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129239" y="256008"/>
            <a:ext cx="382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IFD figure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30162" y="700589"/>
            <a:ext cx="875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Longer IFD</a:t>
            </a:r>
            <a:endParaRPr 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930898" y="2495622"/>
            <a:ext cx="977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Shorter IFDs</a:t>
            </a:r>
            <a:endParaRPr lang="en-US" sz="1200" dirty="0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7877575" y="1045138"/>
            <a:ext cx="3668563" cy="2900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20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Q2 SC differences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4028" y="1825625"/>
            <a:ext cx="5599771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41543" y="2696272"/>
            <a:ext cx="4619625" cy="369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"/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5481173" y="2481263"/>
            <a:ext cx="4619625" cy="369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21939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05440" y="0"/>
            <a:ext cx="3149600" cy="2183362"/>
          </a:xfrm>
        </p:spPr>
        <p:txBody>
          <a:bodyPr>
            <a:normAutofit/>
          </a:bodyPr>
          <a:lstStyle/>
          <a:p>
            <a:r>
              <a:rPr lang="en-US" dirty="0" smtClean="0"/>
              <a:t>Q2. (strain differences) 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93212" y="354138"/>
            <a:ext cx="559511" cy="5890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/>
              <a:t>A.</a:t>
            </a:r>
            <a:endParaRPr lang="en-US" sz="2400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93079" y="3594577"/>
            <a:ext cx="559511" cy="5890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/>
              <a:t>B.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42" y="4183659"/>
            <a:ext cx="4657143" cy="39047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73736" y="5368835"/>
            <a:ext cx="29913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Can’t figure how to make triangle by subspecies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621" y="2218058"/>
            <a:ext cx="2172379" cy="16710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408" y="3594577"/>
            <a:ext cx="2038804" cy="15683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995" y="2255882"/>
            <a:ext cx="2123208" cy="16332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676" y="571530"/>
            <a:ext cx="2095381" cy="16118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045" y="523319"/>
            <a:ext cx="2184081" cy="16800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114" y="585626"/>
            <a:ext cx="2058733" cy="15836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3865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681" y="2172238"/>
            <a:ext cx="4572638" cy="365811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81" y="0"/>
            <a:ext cx="7316221" cy="36581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508" y="195412"/>
            <a:ext cx="3658111" cy="36581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8327" y="1734093"/>
            <a:ext cx="5487166" cy="36581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758" y="3563149"/>
            <a:ext cx="7316221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12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12" y="1862955"/>
            <a:ext cx="2987065" cy="28448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"/>
          <a:stretch/>
        </p:blipFill>
        <p:spPr>
          <a:xfrm>
            <a:off x="6096000" y="1110210"/>
            <a:ext cx="1854876" cy="174197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771900" y="2743200"/>
            <a:ext cx="11430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72739" y="2120900"/>
            <a:ext cx="927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 SC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872739" y="4373635"/>
            <a:ext cx="181686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91408" y="3285367"/>
            <a:ext cx="1816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Single Bivalent</a:t>
            </a:r>
          </a:p>
          <a:p>
            <a:r>
              <a:rPr lang="en-US" dirty="0" smtClean="0"/>
              <a:t>And reduced bivalent dataset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009239" y="4417428"/>
            <a:ext cx="17399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Curation</a:t>
            </a:r>
          </a:p>
          <a:p>
            <a:r>
              <a:rPr lang="en-US" dirty="0" smtClean="0"/>
              <a:t>-remove XY, overlapping </a:t>
            </a:r>
            <a:r>
              <a:rPr lang="en-US" dirty="0" err="1" smtClean="0"/>
              <a:t>chrms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Short and long dataset</a:t>
            </a:r>
          </a:p>
          <a:p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393557" y="5232400"/>
            <a:ext cx="787493" cy="5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073918" y="2489200"/>
            <a:ext cx="173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1CO Position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073918" y="4242376"/>
            <a:ext cx="173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2CO IFD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9042400" y="0"/>
            <a:ext cx="3149600" cy="2183362"/>
          </a:xfrm>
        </p:spPr>
        <p:txBody>
          <a:bodyPr>
            <a:normAutofit/>
          </a:bodyPr>
          <a:lstStyle/>
          <a:p>
            <a:r>
              <a:rPr lang="en-US" dirty="0" smtClean="0"/>
              <a:t>Methods Fig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1"/>
          <a:stretch/>
        </p:blipFill>
        <p:spPr>
          <a:xfrm>
            <a:off x="5897749" y="3584028"/>
            <a:ext cx="2287659" cy="211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9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80" y="2099163"/>
            <a:ext cx="3571875" cy="35718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1580" y="336884"/>
            <a:ext cx="54944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MI spindle selection based</a:t>
            </a:r>
          </a:p>
          <a:p>
            <a:endParaRPr lang="en-US" sz="2800" dirty="0"/>
          </a:p>
          <a:p>
            <a:r>
              <a:rPr lang="en-US" sz="2800" dirty="0" smtClean="0"/>
              <a:t>Bivalent </a:t>
            </a:r>
            <a:r>
              <a:rPr lang="en-US" sz="2800" dirty="0" err="1" smtClean="0"/>
              <a:t>str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240380" y="6271846"/>
            <a:ext cx="2598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53980" y="6324600"/>
            <a:ext cx="2598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alterdorer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10302" t="20075" r="69240" b="35290"/>
          <a:stretch/>
        </p:blipFill>
        <p:spPr>
          <a:xfrm>
            <a:off x="4686808" y="685800"/>
            <a:ext cx="7304301" cy="523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50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1304" y="1825625"/>
            <a:ext cx="3072496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88" y="2405063"/>
            <a:ext cx="67056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64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631" t="19279" r="78463" b="37715"/>
          <a:stretch/>
        </p:blipFill>
        <p:spPr>
          <a:xfrm>
            <a:off x="509954" y="923192"/>
            <a:ext cx="3323492" cy="36400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9020" t="16302" r="68060" b="35901"/>
          <a:stretch/>
        </p:blipFill>
        <p:spPr>
          <a:xfrm>
            <a:off x="4447399" y="923192"/>
            <a:ext cx="5310555" cy="36400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2899" y="5890846"/>
            <a:ext cx="6981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Cahoon</a:t>
            </a:r>
            <a:r>
              <a:rPr lang="en-US" dirty="0"/>
              <a:t>, C. K., &amp; </a:t>
            </a:r>
            <a:r>
              <a:rPr lang="en-US" dirty="0" err="1"/>
              <a:t>Libuda</a:t>
            </a:r>
            <a:r>
              <a:rPr lang="en-US" dirty="0"/>
              <a:t>, D. E. (2019). Leagues of their own: sexually dimorphic features of meiotic prophase I. </a:t>
            </a:r>
            <a:r>
              <a:rPr lang="en-US" i="1" dirty="0" err="1"/>
              <a:t>Chromosoma</a:t>
            </a:r>
            <a:r>
              <a:rPr lang="en-US" dirty="0"/>
              <a:t>, 1-16.</a:t>
            </a:r>
          </a:p>
        </p:txBody>
      </p:sp>
    </p:spTree>
    <p:extLst>
      <p:ext uri="{BB962C8B-B14F-4D97-AF65-F5344CB8AC3E}">
        <p14:creationId xmlns:p14="http://schemas.microsoft.com/office/powerpoint/2010/main" val="1634552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912643"/>
            <a:ext cx="10515600" cy="5889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Lane, S., &amp; </a:t>
            </a:r>
            <a:r>
              <a:rPr lang="en-US" dirty="0" err="1"/>
              <a:t>Kauppi</a:t>
            </a:r>
            <a:r>
              <a:rPr lang="en-US" dirty="0"/>
              <a:t>, L. (2019). Meiotic spindle assembly checkpoint and aneuploidy in males versus females. </a:t>
            </a:r>
            <a:r>
              <a:rPr lang="en-US" i="1" dirty="0"/>
              <a:t>Cellular and molecular life sciences</a:t>
            </a:r>
            <a:r>
              <a:rPr lang="en-US" dirty="0"/>
              <a:t>, </a:t>
            </a:r>
            <a:r>
              <a:rPr lang="en-US" i="1" dirty="0"/>
              <a:t>76</a:t>
            </a:r>
            <a:r>
              <a:rPr lang="en-US" dirty="0"/>
              <a:t>(6), 1135-1150.</a:t>
            </a:r>
          </a:p>
        </p:txBody>
      </p:sp>
      <p:pic>
        <p:nvPicPr>
          <p:cNvPr id="1026" name="Picture 2" descr="figur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710" y="505882"/>
            <a:ext cx="8782580" cy="497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666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Homolog Pairing Selection</a:t>
            </a:r>
            <a:endParaRPr lang="en-US" dirty="0"/>
          </a:p>
        </p:txBody>
      </p:sp>
      <p:pic>
        <p:nvPicPr>
          <p:cNvPr id="1026" name="Picture 2" descr="https://www.mdpi.com/cells/cells-09-00696/article_deploy/html/images/cells-09-00696-a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898" y="1027906"/>
            <a:ext cx="7366102" cy="530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5974" y="5987845"/>
            <a:ext cx="4589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Rubin, T., </a:t>
            </a:r>
            <a:r>
              <a:rPr lang="en-US" dirty="0" err="1"/>
              <a:t>Macaisne</a:t>
            </a:r>
            <a:r>
              <a:rPr lang="en-US" dirty="0"/>
              <a:t>, N., &amp; Huynh, J. R. (2020). Mixing and Matching Chromosomes during Female Meiosis. </a:t>
            </a:r>
            <a:r>
              <a:rPr lang="en-US" i="1" dirty="0"/>
              <a:t>Cells</a:t>
            </a:r>
            <a:r>
              <a:rPr lang="en-US" dirty="0"/>
              <a:t>, </a:t>
            </a:r>
            <a:r>
              <a:rPr lang="en-US" i="1" dirty="0"/>
              <a:t>9</a:t>
            </a:r>
            <a:r>
              <a:rPr lang="en-US" dirty="0"/>
              <a:t>(3), 696.</a:t>
            </a:r>
          </a:p>
        </p:txBody>
      </p:sp>
    </p:spTree>
    <p:extLst>
      <p:ext uri="{BB962C8B-B14F-4D97-AF65-F5344CB8AC3E}">
        <p14:creationId xmlns:p14="http://schemas.microsoft.com/office/powerpoint/2010/main" val="587954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513</Words>
  <Application>Microsoft Office PowerPoint</Application>
  <PresentationFormat>Widescreen</PresentationFormat>
  <Paragraphs>115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Segoe UI Symbol</vt:lpstr>
      <vt:lpstr>Office Theme</vt:lpstr>
      <vt:lpstr>Q1 Figure</vt:lpstr>
      <vt:lpstr>Q2. (strain differences) </vt:lpstr>
      <vt:lpstr>PowerPoint Presentation</vt:lpstr>
      <vt:lpstr>Methods Fig</vt:lpstr>
      <vt:lpstr>PowerPoint Presentation</vt:lpstr>
      <vt:lpstr>PowerPoint Presentation</vt:lpstr>
      <vt:lpstr>PowerPoint Presentation</vt:lpstr>
      <vt:lpstr>PowerPoint Presentation</vt:lpstr>
      <vt:lpstr>Homolog Pairing Selection</vt:lpstr>
      <vt:lpstr>Figure aid for discussion table</vt:lpstr>
      <vt:lpstr>Main MLH1 figure</vt:lpstr>
      <vt:lpstr>Chromosome Proportion differences</vt:lpstr>
      <vt:lpstr>PowerPoint Presentation</vt:lpstr>
      <vt:lpstr>PowerPoint Presentation</vt:lpstr>
      <vt:lpstr>Q2 SC differences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April Peterson</dc:creator>
  <cp:lastModifiedBy>April Peterson</cp:lastModifiedBy>
  <cp:revision>51</cp:revision>
  <dcterms:created xsi:type="dcterms:W3CDTF">2020-04-08T14:31:58Z</dcterms:created>
  <dcterms:modified xsi:type="dcterms:W3CDTF">2020-05-04T22:52:11Z</dcterms:modified>
</cp:coreProperties>
</file>